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62" r:id="rId4"/>
    <p:sldId id="268" r:id="rId5"/>
    <p:sldId id="259" r:id="rId6"/>
    <p:sldId id="273" r:id="rId7"/>
    <p:sldId id="269" r:id="rId8"/>
    <p:sldId id="265" r:id="rId9"/>
    <p:sldId id="272" r:id="rId10"/>
    <p:sldId id="260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51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9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69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7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7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0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0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FBAB251-ACCC-4A0F-B3B1-F5165A8CA51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4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FBAB251-ACCC-4A0F-B3B1-F5165A8CA51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6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E1DD4-8E84-42FB-9B1D-8F066CAD0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20" y="201337"/>
            <a:ext cx="5550706" cy="338034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Century Schoolbook" panose="02040604050505020304" pitchFamily="18" charset="0"/>
              </a:rPr>
              <a:t>Cenozoic Tectonics of the Western united states </a:t>
            </a:r>
            <a:endParaRPr lang="en-US" sz="2000" dirty="0">
              <a:latin typeface="Century Schoolbook" panose="020406040505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9F5EB-775E-4BB1-825D-0D77B1469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2665" y="4098862"/>
            <a:ext cx="3992432" cy="984866"/>
          </a:xfrm>
        </p:spPr>
        <p:txBody>
          <a:bodyPr>
            <a:normAutofit/>
          </a:bodyPr>
          <a:lstStyle/>
          <a:p>
            <a:r>
              <a:rPr lang="en-US" sz="2800" dirty="0"/>
              <a:t>Hamilton &amp; Myers 1966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A815947-5125-4A94-A73A-83B22A528D87}"/>
              </a:ext>
            </a:extLst>
          </p:cNvPr>
          <p:cNvSpPr txBox="1">
            <a:spLocks/>
          </p:cNvSpPr>
          <p:nvPr/>
        </p:nvSpPr>
        <p:spPr>
          <a:xfrm>
            <a:off x="948750" y="5296807"/>
            <a:ext cx="4680261" cy="79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Geol</a:t>
            </a:r>
            <a:r>
              <a:rPr lang="en-US" sz="2000" dirty="0"/>
              <a:t> 730 Presentation By: Neal Mankins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BC18FA-5880-47E1-A7C3-82EB77077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447" y="0"/>
            <a:ext cx="5319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53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2798-A503-47EE-8DBF-4B0BDE10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03" y="134224"/>
            <a:ext cx="3947691" cy="79370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31DAD-5A74-43DB-B609-228CF7BB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6" y="927924"/>
            <a:ext cx="6363721" cy="58977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900" b="1" dirty="0"/>
              <a:t>Faulting</a:t>
            </a:r>
          </a:p>
          <a:p>
            <a:r>
              <a:rPr lang="en-US" sz="1900" dirty="0"/>
              <a:t>Range front faults flatten at depth, limiting depth of normal faulting &lt;10km </a:t>
            </a:r>
            <a:r>
              <a:rPr lang="en-US" sz="2000" dirty="0"/>
              <a:t>(</a:t>
            </a:r>
            <a:r>
              <a:rPr lang="en-US" sz="1900" dirty="0"/>
              <a:t>assuming the general concavity of most range fronts </a:t>
            </a:r>
            <a:r>
              <a:rPr lang="en-US" sz="1400" dirty="0"/>
              <a:t>(Moore, 1960)</a:t>
            </a:r>
            <a:r>
              <a:rPr lang="en-US" sz="2000" dirty="0"/>
              <a:t>)</a:t>
            </a:r>
          </a:p>
          <a:p>
            <a:r>
              <a:rPr lang="en-US" dirty="0"/>
              <a:t>“A fault dipping 60° requires I km of horizontal extension for each 2 km of dip-slip; if the faults do indeed ,flatten downward, the amount of extension needed approaches that of the dip-slip produced”</a:t>
            </a:r>
          </a:p>
          <a:p>
            <a:r>
              <a:rPr lang="en-US" dirty="0"/>
              <a:t>If we assign to each of these faults an average dip-slip displacement of 4 km, the crustal extension indicated by them is between 50 and 100 km</a:t>
            </a:r>
          </a:p>
          <a:p>
            <a:r>
              <a:rPr lang="en-US" sz="1900" dirty="0"/>
              <a:t>Assuming slip rates of the first half of the Cenozoic are similar to that in the later half then </a:t>
            </a:r>
            <a:r>
              <a:rPr lang="en-US" sz="1900" b="1" dirty="0"/>
              <a:t>T</a:t>
            </a:r>
            <a:r>
              <a:rPr lang="en-US" b="1" dirty="0"/>
              <a:t>otal</a:t>
            </a:r>
            <a:r>
              <a:rPr lang="en-US" dirty="0"/>
              <a:t> Cenozoic extension is within the range 100-300km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394C416-C815-466C-BE87-C3160CD80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024" y="-32280"/>
            <a:ext cx="5183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63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AE094-C564-4BE4-94E3-8473CA838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38" y="158293"/>
            <a:ext cx="5105547" cy="1099171"/>
          </a:xfrm>
        </p:spPr>
        <p:txBody>
          <a:bodyPr>
            <a:normAutofit/>
          </a:bodyPr>
          <a:lstStyle/>
          <a:p>
            <a:r>
              <a:rPr lang="en-US" dirty="0"/>
              <a:t>Findings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CACA4F-5F9E-4A78-BD8E-252968D62D87}"/>
              </a:ext>
            </a:extLst>
          </p:cNvPr>
          <p:cNvSpPr txBox="1">
            <a:spLocks/>
          </p:cNvSpPr>
          <p:nvPr/>
        </p:nvSpPr>
        <p:spPr>
          <a:xfrm>
            <a:off x="186063" y="3589603"/>
            <a:ext cx="5820454" cy="2601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b="1" dirty="0"/>
          </a:p>
          <a:p>
            <a:r>
              <a:rPr lang="en-US" sz="1600" dirty="0"/>
              <a:t>Total Cenozoic extension in Northern Nevada &amp; Utah ~300km</a:t>
            </a:r>
          </a:p>
          <a:p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“This internal deformation may be superimposed on more extensive motion of North America as a whole, as there are grounds for arguing that the entire continent moved westward, and rotated slightly clockwise, as though about a pivot near the east coast, during at least the early part of Cenozoic time”</a:t>
            </a:r>
          </a:p>
          <a:p>
            <a:endParaRPr lang="en-US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B61E29-CF8F-449F-8DED-40CD3E7D2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522" y="0"/>
            <a:ext cx="5183109" cy="68580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27B67FA-B31F-4B52-AA55-DABD5F3A2814}"/>
              </a:ext>
            </a:extLst>
          </p:cNvPr>
          <p:cNvSpPr txBox="1">
            <a:spLocks/>
          </p:cNvSpPr>
          <p:nvPr/>
        </p:nvSpPr>
        <p:spPr>
          <a:xfrm>
            <a:off x="313736" y="1532058"/>
            <a:ext cx="2206639" cy="93210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Death Valley Fault Zone</a:t>
            </a:r>
          </a:p>
          <a:p>
            <a:r>
              <a:rPr lang="en-US" sz="1600" dirty="0"/>
              <a:t>80km of right lateral slip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endParaRPr lang="en-US" sz="11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BCDF29C-4BD6-418C-AF0D-201AEAB12516}"/>
              </a:ext>
            </a:extLst>
          </p:cNvPr>
          <p:cNvSpPr txBox="1">
            <a:spLocks/>
          </p:cNvSpPr>
          <p:nvPr/>
        </p:nvSpPr>
        <p:spPr>
          <a:xfrm>
            <a:off x="2721378" y="1575547"/>
            <a:ext cx="2301106" cy="9321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/>
              <a:t>Las Vegas Fault Zone</a:t>
            </a:r>
          </a:p>
          <a:p>
            <a:r>
              <a:rPr lang="en-US" sz="1600" dirty="0"/>
              <a:t>40km of right lateral slip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endParaRPr lang="en-US" sz="11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18808A4-AC00-42D7-A997-71069B4F2CBF}"/>
              </a:ext>
            </a:extLst>
          </p:cNvPr>
          <p:cNvSpPr txBox="1">
            <a:spLocks/>
          </p:cNvSpPr>
          <p:nvPr/>
        </p:nvSpPr>
        <p:spPr>
          <a:xfrm>
            <a:off x="313737" y="2359652"/>
            <a:ext cx="2401773" cy="970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/>
              <a:t>Owens Valley Fault </a:t>
            </a:r>
          </a:p>
          <a:p>
            <a:r>
              <a:rPr lang="en-US" sz="1400" dirty="0"/>
              <a:t>40km of right lateral slip</a:t>
            </a:r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EA482FA-4F1F-4258-AC2C-DA966964CF5A}"/>
              </a:ext>
            </a:extLst>
          </p:cNvPr>
          <p:cNvSpPr txBox="1">
            <a:spLocks/>
          </p:cNvSpPr>
          <p:nvPr/>
        </p:nvSpPr>
        <p:spPr>
          <a:xfrm>
            <a:off x="2721378" y="2360786"/>
            <a:ext cx="2301106" cy="10991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Garlock Fault</a:t>
            </a:r>
          </a:p>
          <a:p>
            <a:r>
              <a:rPr lang="en-US" sz="1600" dirty="0"/>
              <a:t>70km of right lateral slip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2167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76B99-3E93-4CAE-96F1-044FAB549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48" y="316840"/>
            <a:ext cx="2538341" cy="793700"/>
          </a:xfrm>
        </p:spPr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0930E-A14D-4BCB-9E01-0770124C8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49" y="1249977"/>
            <a:ext cx="4937594" cy="18875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Cite evidence for lateral motion in the western United States </a:t>
            </a:r>
          </a:p>
          <a:p>
            <a:pPr>
              <a:lnSpc>
                <a:spcPct val="150000"/>
              </a:lnSpc>
            </a:pPr>
            <a:r>
              <a:rPr lang="en-US" dirty="0"/>
              <a:t>(For our purpose) present style and timing of deformation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912DA4-DEE1-4BFB-B27D-0ECF7AEA989E}"/>
              </a:ext>
            </a:extLst>
          </p:cNvPr>
          <p:cNvSpPr txBox="1">
            <a:spLocks/>
          </p:cNvSpPr>
          <p:nvPr/>
        </p:nvSpPr>
        <p:spPr bwMode="black">
          <a:xfrm>
            <a:off x="471076" y="3547585"/>
            <a:ext cx="2538341" cy="79370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Method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7C8187-0893-465F-8586-1D9585FA8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5183109" cy="6858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3D2633-54B0-47DC-B55C-D9948AF2CBE1}"/>
              </a:ext>
            </a:extLst>
          </p:cNvPr>
          <p:cNvSpPr txBox="1">
            <a:spLocks/>
          </p:cNvSpPr>
          <p:nvPr/>
        </p:nvSpPr>
        <p:spPr>
          <a:xfrm>
            <a:off x="364248" y="4502812"/>
            <a:ext cx="5618755" cy="110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Using previous research data to calculate wanted constraints </a:t>
            </a:r>
          </a:p>
          <a:p>
            <a:r>
              <a:rPr lang="en-US" dirty="0"/>
              <a:t>(No new data presented here)</a:t>
            </a:r>
          </a:p>
        </p:txBody>
      </p:sp>
    </p:spTree>
    <p:extLst>
      <p:ext uri="{BB962C8B-B14F-4D97-AF65-F5344CB8AC3E}">
        <p14:creationId xmlns:p14="http://schemas.microsoft.com/office/powerpoint/2010/main" val="2325165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42FC-8FEE-4296-A206-5ACF97BC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71974"/>
            <a:ext cx="3917658" cy="818867"/>
          </a:xfrm>
        </p:spPr>
        <p:txBody>
          <a:bodyPr/>
          <a:lstStyle/>
          <a:p>
            <a:r>
              <a:rPr lang="en-US" dirty="0"/>
              <a:t>Background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F8D01-BC3E-4A60-A349-E7E40DB01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80" y="1555335"/>
            <a:ext cx="5285064" cy="5189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Basin &amp; Range Province 	</a:t>
            </a:r>
          </a:p>
          <a:p>
            <a:r>
              <a:rPr lang="en-US" sz="2000" dirty="0"/>
              <a:t>Basin &amp; Range blocks are typically 10-20km wide</a:t>
            </a:r>
          </a:p>
          <a:p>
            <a:r>
              <a:rPr lang="en-US" sz="2000" dirty="0"/>
              <a:t>Ranges are typically 500-1200m above basin alluvial fill </a:t>
            </a:r>
          </a:p>
          <a:p>
            <a:r>
              <a:rPr lang="en-US" sz="2000" dirty="0"/>
              <a:t>Basin &amp; Range bounded by Sierra Nevada to the West &amp; Wasatch to the East </a:t>
            </a:r>
          </a:p>
          <a:p>
            <a:r>
              <a:rPr lang="en-US" sz="2000" dirty="0"/>
              <a:t>Faulting began in Eocene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C95FD2-9B3A-4900-8D35-8BF9B38E1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086" y="-2097"/>
            <a:ext cx="5183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1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B40FEED-A001-4755-A413-673ADB7A4E84}"/>
              </a:ext>
            </a:extLst>
          </p:cNvPr>
          <p:cNvSpPr txBox="1">
            <a:spLocks/>
          </p:cNvSpPr>
          <p:nvPr/>
        </p:nvSpPr>
        <p:spPr>
          <a:xfrm>
            <a:off x="350445" y="990841"/>
            <a:ext cx="5907742" cy="2558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Observations in relation to Latitude</a:t>
            </a:r>
          </a:p>
          <a:p>
            <a:r>
              <a:rPr lang="en-US" dirty="0"/>
              <a:t>~25 major range bounding faults in the basin &amp; range province along the 40</a:t>
            </a:r>
            <a:r>
              <a:rPr lang="en-US" baseline="30000" dirty="0"/>
              <a:t>th</a:t>
            </a:r>
            <a:r>
              <a:rPr lang="en-US" dirty="0"/>
              <a:t> parallel</a:t>
            </a:r>
          </a:p>
          <a:p>
            <a:r>
              <a:rPr lang="en-US" dirty="0"/>
              <a:t>North of the 35 parallel basins &amp; ranges have equal areas but south of the parallel basins fill ~2x the area of bedrock ranges (where frontal scarps are not recognizable)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4FA298-5457-4634-88B5-E80F48DA969C}"/>
              </a:ext>
            </a:extLst>
          </p:cNvPr>
          <p:cNvSpPr txBox="1">
            <a:spLocks/>
          </p:cNvSpPr>
          <p:nvPr/>
        </p:nvSpPr>
        <p:spPr>
          <a:xfrm>
            <a:off x="283840" y="3350240"/>
            <a:ext cx="3424093" cy="3775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/>
              <a:t>Strike-Slip faults </a:t>
            </a:r>
          </a:p>
          <a:p>
            <a:r>
              <a:rPr lang="en-US" sz="1900" dirty="0"/>
              <a:t>Right lateral strike slip faults trend NW between normal fault blocks in the Southwest portion of the Basin-Range province </a:t>
            </a:r>
          </a:p>
          <a:p>
            <a:r>
              <a:rPr lang="en-US" sz="1900" dirty="0"/>
              <a:t>Northeast of the strike-slip faults, basins-ranges trend N-NE in a tension-gash orientation </a:t>
            </a:r>
          </a:p>
          <a:p>
            <a:r>
              <a:rPr lang="en-US" sz="1900" dirty="0"/>
              <a:t>Greatest Pliocene &amp; Quaternary faulting is on the Garlock fault (eastern California)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D7F452-3325-4DA7-AF68-83BA02FFFA24}"/>
              </a:ext>
            </a:extLst>
          </p:cNvPr>
          <p:cNvSpPr txBox="1">
            <a:spLocks/>
          </p:cNvSpPr>
          <p:nvPr/>
        </p:nvSpPr>
        <p:spPr>
          <a:xfrm>
            <a:off x="3974288" y="3350240"/>
            <a:ext cx="2784416" cy="5189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Normal Faults</a:t>
            </a:r>
          </a:p>
          <a:p>
            <a:r>
              <a:rPr lang="en-US" dirty="0"/>
              <a:t>Most dip ~40-80° </a:t>
            </a:r>
            <a:r>
              <a:rPr lang="en-US" dirty="0" err="1"/>
              <a:t>basinward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6A9A78-DD6A-4BD7-8F4C-69C120594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059" y="0"/>
            <a:ext cx="4618182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B782717-236F-4600-9B8D-E165FF0AFBA7}"/>
              </a:ext>
            </a:extLst>
          </p:cNvPr>
          <p:cNvSpPr txBox="1">
            <a:spLocks/>
          </p:cNvSpPr>
          <p:nvPr/>
        </p:nvSpPr>
        <p:spPr bwMode="black">
          <a:xfrm>
            <a:off x="283841" y="64315"/>
            <a:ext cx="3917658" cy="81886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Background 11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F200F2-9B44-4E4A-9B92-27E03E2D56DD}"/>
              </a:ext>
            </a:extLst>
          </p:cNvPr>
          <p:cNvCxnSpPr>
            <a:cxnSpLocks/>
          </p:cNvCxnSpPr>
          <p:nvPr/>
        </p:nvCxnSpPr>
        <p:spPr>
          <a:xfrm>
            <a:off x="5622782" y="1806429"/>
            <a:ext cx="1402277" cy="657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DB3BB34-61A2-4B16-8A00-D3B19687867F}"/>
              </a:ext>
            </a:extLst>
          </p:cNvPr>
          <p:cNvCxnSpPr>
            <a:cxnSpLocks/>
          </p:cNvCxnSpPr>
          <p:nvPr/>
        </p:nvCxnSpPr>
        <p:spPr>
          <a:xfrm>
            <a:off x="5712903" y="2877424"/>
            <a:ext cx="1312156" cy="32549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15D1D37-973E-4963-8539-24C199A9FD73}"/>
              </a:ext>
            </a:extLst>
          </p:cNvPr>
          <p:cNvSpPr txBox="1">
            <a:spLocks/>
          </p:cNvSpPr>
          <p:nvPr/>
        </p:nvSpPr>
        <p:spPr>
          <a:xfrm rot="195077">
            <a:off x="6099485" y="1485728"/>
            <a:ext cx="780901" cy="427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40°N</a:t>
            </a:r>
          </a:p>
          <a:p>
            <a:endParaRPr lang="en-US" b="1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0BB44A-A8FC-40DB-A91B-E5A1665CA3E8}"/>
              </a:ext>
            </a:extLst>
          </p:cNvPr>
          <p:cNvSpPr txBox="1">
            <a:spLocks/>
          </p:cNvSpPr>
          <p:nvPr/>
        </p:nvSpPr>
        <p:spPr>
          <a:xfrm rot="4083878">
            <a:off x="6063817" y="4278184"/>
            <a:ext cx="780901" cy="427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35°N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971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4486-36D6-4787-B371-91DB984E0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02" y="182793"/>
            <a:ext cx="3083882" cy="835645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Death Valley Fault Zone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DF9848F-EB5E-4A74-B6AC-E40F7D8745FD}"/>
              </a:ext>
            </a:extLst>
          </p:cNvPr>
          <p:cNvSpPr txBox="1">
            <a:spLocks/>
          </p:cNvSpPr>
          <p:nvPr/>
        </p:nvSpPr>
        <p:spPr>
          <a:xfrm>
            <a:off x="1488711" y="3846020"/>
            <a:ext cx="1837524" cy="38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endParaRPr lang="en-US" b="1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0500E41-7A62-4F41-B670-80FEA5C7FBBA}"/>
              </a:ext>
            </a:extLst>
          </p:cNvPr>
          <p:cNvSpPr txBox="1">
            <a:spLocks/>
          </p:cNvSpPr>
          <p:nvPr/>
        </p:nvSpPr>
        <p:spPr>
          <a:xfrm>
            <a:off x="24933" y="1152563"/>
            <a:ext cx="3624121" cy="5189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Death Valley-Furnace Creek Fault </a:t>
            </a:r>
          </a:p>
          <a:p>
            <a:r>
              <a:rPr lang="en-US" sz="1400" dirty="0"/>
              <a:t>Using </a:t>
            </a:r>
            <a:r>
              <a:rPr lang="en-US" sz="1400" dirty="0" err="1"/>
              <a:t>isopachs</a:t>
            </a:r>
            <a:r>
              <a:rPr lang="en-US" sz="1400" dirty="0"/>
              <a:t> and facies features (Stewart, 1966) found that 80km of right lateral slip has offset formations between the Furnace Range &amp; Panamint Range </a:t>
            </a:r>
          </a:p>
          <a:p>
            <a:r>
              <a:rPr lang="en-US" sz="1400" dirty="0"/>
              <a:t>Corrected (Wright &amp; Troxel,1966) who found no significant offset in their isopach map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3E73C-4D4C-4A02-910F-58D3DFB68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822" y="0"/>
            <a:ext cx="7315787" cy="6858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D50AF3-857E-4FCF-8ACF-3B070EBC3EF2}"/>
              </a:ext>
            </a:extLst>
          </p:cNvPr>
          <p:cNvCxnSpPr>
            <a:cxnSpLocks/>
          </p:cNvCxnSpPr>
          <p:nvPr/>
        </p:nvCxnSpPr>
        <p:spPr>
          <a:xfrm>
            <a:off x="7819402" y="1719743"/>
            <a:ext cx="1106484" cy="3355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DE82C39-7D20-473D-8106-0BDD504E2B2B}"/>
              </a:ext>
            </a:extLst>
          </p:cNvPr>
          <p:cNvSpPr txBox="1">
            <a:spLocks/>
          </p:cNvSpPr>
          <p:nvPr/>
        </p:nvSpPr>
        <p:spPr>
          <a:xfrm>
            <a:off x="6939690" y="1317152"/>
            <a:ext cx="1200654" cy="1041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Panamint Range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C88BE9B-E993-4E97-9238-93FD43CBCD94}"/>
              </a:ext>
            </a:extLst>
          </p:cNvPr>
          <p:cNvSpPr txBox="1">
            <a:spLocks/>
          </p:cNvSpPr>
          <p:nvPr/>
        </p:nvSpPr>
        <p:spPr>
          <a:xfrm>
            <a:off x="11154929" y="182793"/>
            <a:ext cx="1273817" cy="1134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Funeral Range</a:t>
            </a:r>
          </a:p>
          <a:p>
            <a:endParaRPr lang="en-US" b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ED8985-B8CC-4931-9E35-C3AB54E35F27}"/>
              </a:ext>
            </a:extLst>
          </p:cNvPr>
          <p:cNvCxnSpPr>
            <a:cxnSpLocks/>
          </p:cNvCxnSpPr>
          <p:nvPr/>
        </p:nvCxnSpPr>
        <p:spPr>
          <a:xfrm flipH="1">
            <a:off x="9253057" y="600615"/>
            <a:ext cx="1901872" cy="13707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4D3B8001-8A4A-4414-A80C-26941B62A1CC}"/>
              </a:ext>
            </a:extLst>
          </p:cNvPr>
          <p:cNvSpPr txBox="1">
            <a:spLocks/>
          </p:cNvSpPr>
          <p:nvPr/>
        </p:nvSpPr>
        <p:spPr>
          <a:xfrm>
            <a:off x="163701" y="3846020"/>
            <a:ext cx="2650019" cy="5189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Maria &amp; Riverside Mtns. </a:t>
            </a:r>
          </a:p>
          <a:p>
            <a:r>
              <a:rPr lang="en-US" sz="1400" dirty="0"/>
              <a:t>Single faults in SE California have right lateral displacements of 2-15km (total 50km across zone)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C62567B-CF60-43EC-A6B6-6C689CB1262C}"/>
              </a:ext>
            </a:extLst>
          </p:cNvPr>
          <p:cNvSpPr txBox="1">
            <a:spLocks/>
          </p:cNvSpPr>
          <p:nvPr/>
        </p:nvSpPr>
        <p:spPr>
          <a:xfrm>
            <a:off x="11154929" y="2952914"/>
            <a:ext cx="1135301" cy="838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Riverside Mtns.</a:t>
            </a:r>
            <a:endParaRPr lang="en-US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CE48D0D-8FE3-4BF0-943D-B72067CB5754}"/>
              </a:ext>
            </a:extLst>
          </p:cNvPr>
          <p:cNvSpPr txBox="1">
            <a:spLocks/>
          </p:cNvSpPr>
          <p:nvPr/>
        </p:nvSpPr>
        <p:spPr>
          <a:xfrm>
            <a:off x="11143126" y="3975683"/>
            <a:ext cx="1067120" cy="838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Maria Mtns.</a:t>
            </a:r>
          </a:p>
          <a:p>
            <a:endParaRPr lang="en-US" b="1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B53785F-EDE5-4E91-A165-EC2FC51E8F0B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10554057" y="3372318"/>
            <a:ext cx="600872" cy="2340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8EEADCB-912E-4DEB-B1CB-8D30E0440895}"/>
              </a:ext>
            </a:extLst>
          </p:cNvPr>
          <p:cNvCxnSpPr>
            <a:cxnSpLocks/>
          </p:cNvCxnSpPr>
          <p:nvPr/>
        </p:nvCxnSpPr>
        <p:spPr>
          <a:xfrm flipH="1" flipV="1">
            <a:off x="10400233" y="3931066"/>
            <a:ext cx="703376" cy="2992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985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4486-36D6-4787-B371-91DB984E0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02" y="182793"/>
            <a:ext cx="3083882" cy="835645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Death Valley Fault Zone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DF9848F-EB5E-4A74-B6AC-E40F7D8745FD}"/>
              </a:ext>
            </a:extLst>
          </p:cNvPr>
          <p:cNvSpPr txBox="1">
            <a:spLocks/>
          </p:cNvSpPr>
          <p:nvPr/>
        </p:nvSpPr>
        <p:spPr>
          <a:xfrm>
            <a:off x="1488711" y="3846020"/>
            <a:ext cx="1837524" cy="38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endParaRPr lang="en-US" b="1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0500E41-7A62-4F41-B670-80FEA5C7FBBA}"/>
              </a:ext>
            </a:extLst>
          </p:cNvPr>
          <p:cNvSpPr txBox="1">
            <a:spLocks/>
          </p:cNvSpPr>
          <p:nvPr/>
        </p:nvSpPr>
        <p:spPr>
          <a:xfrm>
            <a:off x="24933" y="1152563"/>
            <a:ext cx="3624121" cy="5189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Death Valley-Furnace Creek Fault </a:t>
            </a:r>
          </a:p>
          <a:p>
            <a:r>
              <a:rPr lang="en-US" sz="1400" dirty="0"/>
              <a:t>Using </a:t>
            </a:r>
            <a:r>
              <a:rPr lang="en-US" sz="1400" dirty="0" err="1"/>
              <a:t>isopachs</a:t>
            </a:r>
            <a:r>
              <a:rPr lang="en-US" sz="1400" dirty="0"/>
              <a:t> and facies features (Stewart, 1966) found that 80km of right lateral slip has offset formations between the Furnace Range &amp; Panamint Range </a:t>
            </a:r>
          </a:p>
          <a:p>
            <a:r>
              <a:rPr lang="en-US" sz="1400" dirty="0"/>
              <a:t>Corrected (Wright &amp; Troxel,1966) who found no significant offset in their isopach map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3E73C-4D4C-4A02-910F-58D3DFB68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822" y="0"/>
            <a:ext cx="7315787" cy="6858000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C88BE9B-E993-4E97-9238-93FD43CBCD94}"/>
              </a:ext>
            </a:extLst>
          </p:cNvPr>
          <p:cNvSpPr txBox="1">
            <a:spLocks/>
          </p:cNvSpPr>
          <p:nvPr/>
        </p:nvSpPr>
        <p:spPr>
          <a:xfrm>
            <a:off x="11154929" y="182793"/>
            <a:ext cx="1273817" cy="1134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Funeral Range</a:t>
            </a:r>
          </a:p>
          <a:p>
            <a:endParaRPr lang="en-US" b="1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4D3B8001-8A4A-4414-A80C-26941B62A1CC}"/>
              </a:ext>
            </a:extLst>
          </p:cNvPr>
          <p:cNvSpPr txBox="1">
            <a:spLocks/>
          </p:cNvSpPr>
          <p:nvPr/>
        </p:nvSpPr>
        <p:spPr>
          <a:xfrm>
            <a:off x="163701" y="3846020"/>
            <a:ext cx="2650019" cy="5189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Maria &amp; Riverside Mtns. </a:t>
            </a:r>
          </a:p>
          <a:p>
            <a:r>
              <a:rPr lang="en-US" sz="1400" dirty="0"/>
              <a:t>Single faults in SE California have right lateral displacements of 2-15km (total 50km across zone)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C62567B-CF60-43EC-A6B6-6C689CB1262C}"/>
              </a:ext>
            </a:extLst>
          </p:cNvPr>
          <p:cNvSpPr txBox="1">
            <a:spLocks/>
          </p:cNvSpPr>
          <p:nvPr/>
        </p:nvSpPr>
        <p:spPr>
          <a:xfrm>
            <a:off x="11154929" y="2952914"/>
            <a:ext cx="1135301" cy="838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Riverside Mtns.</a:t>
            </a:r>
            <a:endParaRPr lang="en-US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CE48D0D-8FE3-4BF0-943D-B72067CB5754}"/>
              </a:ext>
            </a:extLst>
          </p:cNvPr>
          <p:cNvSpPr txBox="1">
            <a:spLocks/>
          </p:cNvSpPr>
          <p:nvPr/>
        </p:nvSpPr>
        <p:spPr>
          <a:xfrm>
            <a:off x="11143126" y="3975683"/>
            <a:ext cx="1067120" cy="838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Maria Mtns.</a:t>
            </a:r>
          </a:p>
          <a:p>
            <a:endParaRPr lang="en-US" b="1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B53785F-EDE5-4E91-A165-EC2FC51E8F0B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10554057" y="3372318"/>
            <a:ext cx="600872" cy="2340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8EEADCB-912E-4DEB-B1CB-8D30E0440895}"/>
              </a:ext>
            </a:extLst>
          </p:cNvPr>
          <p:cNvCxnSpPr>
            <a:cxnSpLocks/>
          </p:cNvCxnSpPr>
          <p:nvPr/>
        </p:nvCxnSpPr>
        <p:spPr>
          <a:xfrm flipH="1" flipV="1">
            <a:off x="10400233" y="3931066"/>
            <a:ext cx="703376" cy="2992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5" name="Google Shape;63;p14">
            <a:extLst>
              <a:ext uri="{FF2B5EF4-FFF2-40B4-BE49-F238E27FC236}">
                <a16:creationId xmlns:a16="http://schemas.microsoft.com/office/drawing/2014/main" id="{93B31831-2758-4305-9E9D-76EA662953F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05" y="-1"/>
            <a:ext cx="4530650" cy="680532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65;p14">
            <a:extLst>
              <a:ext uri="{FF2B5EF4-FFF2-40B4-BE49-F238E27FC236}">
                <a16:creationId xmlns:a16="http://schemas.microsoft.com/office/drawing/2014/main" id="{CF0775D8-73A5-4D5F-A570-F658D9FB33CD}"/>
              </a:ext>
            </a:extLst>
          </p:cNvPr>
          <p:cNvSpPr txBox="1"/>
          <p:nvPr/>
        </p:nvSpPr>
        <p:spPr>
          <a:xfrm>
            <a:off x="6300888" y="6462600"/>
            <a:ext cx="21582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Burchfiel and Stewart.,  1966</a:t>
            </a:r>
            <a:endParaRPr sz="12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10D4AFC-33D1-4233-9BC8-65D32674C99E}"/>
              </a:ext>
            </a:extLst>
          </p:cNvPr>
          <p:cNvCxnSpPr>
            <a:cxnSpLocks/>
          </p:cNvCxnSpPr>
          <p:nvPr/>
        </p:nvCxnSpPr>
        <p:spPr>
          <a:xfrm>
            <a:off x="5038003" y="2617354"/>
            <a:ext cx="541439" cy="5138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2C135A7-0F9B-4F0C-B579-DE4753F77830}"/>
              </a:ext>
            </a:extLst>
          </p:cNvPr>
          <p:cNvSpPr txBox="1">
            <a:spLocks/>
          </p:cNvSpPr>
          <p:nvPr/>
        </p:nvSpPr>
        <p:spPr>
          <a:xfrm>
            <a:off x="4339271" y="2231552"/>
            <a:ext cx="1200654" cy="1041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Panamint Range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ED8985-B8CC-4931-9E35-C3AB54E35F27}"/>
              </a:ext>
            </a:extLst>
          </p:cNvPr>
          <p:cNvCxnSpPr>
            <a:cxnSpLocks/>
          </p:cNvCxnSpPr>
          <p:nvPr/>
        </p:nvCxnSpPr>
        <p:spPr>
          <a:xfrm flipH="1">
            <a:off x="6627303" y="600615"/>
            <a:ext cx="4527626" cy="1765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5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26D237-1EFB-4484-AB77-E2E65924AADB}"/>
              </a:ext>
            </a:extLst>
          </p:cNvPr>
          <p:cNvSpPr txBox="1">
            <a:spLocks/>
          </p:cNvSpPr>
          <p:nvPr/>
        </p:nvSpPr>
        <p:spPr bwMode="black">
          <a:xfrm>
            <a:off x="292946" y="282328"/>
            <a:ext cx="3494876" cy="83564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FFFF0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Las Vegas Fault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01B9C3-446C-40D6-9573-598E7522F0FB}"/>
              </a:ext>
            </a:extLst>
          </p:cNvPr>
          <p:cNvSpPr txBox="1">
            <a:spLocks/>
          </p:cNvSpPr>
          <p:nvPr/>
        </p:nvSpPr>
        <p:spPr>
          <a:xfrm>
            <a:off x="66443" y="1293980"/>
            <a:ext cx="4583267" cy="5189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Right Lateral Strike-Slip </a:t>
            </a:r>
          </a:p>
          <a:p>
            <a:r>
              <a:rPr lang="en-US" dirty="0"/>
              <a:t>Trends Northwest </a:t>
            </a:r>
          </a:p>
          <a:p>
            <a:r>
              <a:rPr lang="en-US" dirty="0" err="1"/>
              <a:t>Isopachs</a:t>
            </a:r>
            <a:r>
              <a:rPr lang="en-US" dirty="0"/>
              <a:t> of two Ordovician formations appear to be offset at least 40 km </a:t>
            </a:r>
            <a:r>
              <a:rPr lang="en-US" sz="1050" dirty="0"/>
              <a:t>(Ross et al., 1964)</a:t>
            </a:r>
          </a:p>
          <a:p>
            <a:r>
              <a:rPr lang="en-US" dirty="0"/>
              <a:t>“Offset decreases to Northwest as deformation is taken up by “</a:t>
            </a:r>
            <a:r>
              <a:rPr lang="en-US" dirty="0" err="1"/>
              <a:t>oroclinal</a:t>
            </a:r>
            <a:r>
              <a:rPr lang="en-US" dirty="0"/>
              <a:t> drag”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E6FC23-D959-4D4D-9FD2-C8D5A391D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213" y="0"/>
            <a:ext cx="7315787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FC7B3F1-7DF2-41A6-BCCA-5A835FAC1F80}"/>
              </a:ext>
            </a:extLst>
          </p:cNvPr>
          <p:cNvSpPr txBox="1">
            <a:spLocks/>
          </p:cNvSpPr>
          <p:nvPr/>
        </p:nvSpPr>
        <p:spPr bwMode="black">
          <a:xfrm rot="2236359">
            <a:off x="9914826" y="1179316"/>
            <a:ext cx="1853967" cy="805186"/>
          </a:xfrm>
          <a:prstGeom prst="rect">
            <a:avLst/>
          </a:prstGeom>
          <a:noFill/>
          <a:ln w="31750" cap="sq">
            <a:solidFill>
              <a:srgbClr val="FFFF0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24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18653A7-15D4-4DED-A4EB-D3B6A939C2B1}"/>
              </a:ext>
            </a:extLst>
          </p:cNvPr>
          <p:cNvSpPr txBox="1">
            <a:spLocks/>
          </p:cNvSpPr>
          <p:nvPr/>
        </p:nvSpPr>
        <p:spPr bwMode="black">
          <a:xfrm>
            <a:off x="292946" y="282328"/>
            <a:ext cx="4472001" cy="83564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00B05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Owens Valley Fault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869ED8B-F972-43B5-9678-4927B98CF09C}"/>
              </a:ext>
            </a:extLst>
          </p:cNvPr>
          <p:cNvSpPr txBox="1">
            <a:spLocks/>
          </p:cNvSpPr>
          <p:nvPr/>
        </p:nvSpPr>
        <p:spPr>
          <a:xfrm>
            <a:off x="227230" y="1310758"/>
            <a:ext cx="4239893" cy="5189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Right Lateral Strike-Slip </a:t>
            </a:r>
          </a:p>
          <a:p>
            <a:r>
              <a:rPr lang="en-US" sz="2000" dirty="0"/>
              <a:t>Total Cenozoic strike-slip of ~25km (max) by correlating granitic pluton on the East (Inyo Mtns.) &amp; West (Sierra Nevada) </a:t>
            </a:r>
            <a:r>
              <a:rPr lang="en-US" sz="1400" dirty="0"/>
              <a:t>(Ross, 1962)</a:t>
            </a:r>
            <a:endParaRPr lang="en-US" sz="2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B911A8-5F84-4C93-A95F-0475CE6B7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213" y="0"/>
            <a:ext cx="7315787" cy="68580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274B7DC0-0766-4670-B521-0D2F383CFEDA}"/>
              </a:ext>
            </a:extLst>
          </p:cNvPr>
          <p:cNvSpPr txBox="1">
            <a:spLocks/>
          </p:cNvSpPr>
          <p:nvPr/>
        </p:nvSpPr>
        <p:spPr bwMode="black">
          <a:xfrm rot="3064075">
            <a:off x="8498962" y="771331"/>
            <a:ext cx="2336379" cy="805186"/>
          </a:xfrm>
          <a:prstGeom prst="rect">
            <a:avLst/>
          </a:prstGeom>
          <a:noFill/>
          <a:ln w="31750" cap="sq">
            <a:solidFill>
              <a:srgbClr val="00B05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96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18653A7-15D4-4DED-A4EB-D3B6A939C2B1}"/>
              </a:ext>
            </a:extLst>
          </p:cNvPr>
          <p:cNvSpPr txBox="1">
            <a:spLocks/>
          </p:cNvSpPr>
          <p:nvPr/>
        </p:nvSpPr>
        <p:spPr bwMode="black">
          <a:xfrm>
            <a:off x="292946" y="282328"/>
            <a:ext cx="4472001" cy="83564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0070C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Garlock Fault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869ED8B-F972-43B5-9678-4927B98CF09C}"/>
              </a:ext>
            </a:extLst>
          </p:cNvPr>
          <p:cNvSpPr txBox="1">
            <a:spLocks/>
          </p:cNvSpPr>
          <p:nvPr/>
        </p:nvSpPr>
        <p:spPr>
          <a:xfrm>
            <a:off x="227230" y="1310758"/>
            <a:ext cx="4239893" cy="5189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Left Lateral Strike-Slip </a:t>
            </a:r>
          </a:p>
          <a:p>
            <a:r>
              <a:rPr lang="en-US" sz="2000" dirty="0"/>
              <a:t>Left lateral movement indicated by offset dike swarms (Michael, 1966)</a:t>
            </a:r>
          </a:p>
          <a:p>
            <a:r>
              <a:rPr lang="en-US" sz="2000" dirty="0"/>
              <a:t>Total Cenozoic strike-slip of ~70km</a:t>
            </a:r>
          </a:p>
          <a:p>
            <a:r>
              <a:rPr lang="en-US" dirty="0"/>
              <a:t>If total height of major range-front scarps north of the Garlock fault is 7 or 8 km &amp; the bedrock relief is twice the topographic relief, 15 km (max) of extension could have accompanied the formation of the present ranges</a:t>
            </a:r>
          </a:p>
          <a:p>
            <a:r>
              <a:rPr lang="en-US" dirty="0"/>
              <a:t>Left-lateral faults represent offsets between blocks deformed by drag within regional right-lateral northwest-trending shear system</a:t>
            </a:r>
            <a:endParaRPr lang="en-US" sz="2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B911A8-5F84-4C93-A95F-0475CE6B7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213" y="0"/>
            <a:ext cx="7315787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3AE6740-6A91-4392-97A9-8CBF9D07AABB}"/>
              </a:ext>
            </a:extLst>
          </p:cNvPr>
          <p:cNvSpPr txBox="1">
            <a:spLocks/>
          </p:cNvSpPr>
          <p:nvPr/>
        </p:nvSpPr>
        <p:spPr bwMode="black">
          <a:xfrm rot="19931274">
            <a:off x="8331183" y="2222627"/>
            <a:ext cx="2336379" cy="805186"/>
          </a:xfrm>
          <a:prstGeom prst="rect">
            <a:avLst/>
          </a:prstGeom>
          <a:noFill/>
          <a:ln w="31750" cap="sq">
            <a:solidFill>
              <a:srgbClr val="0070C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8233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3777</TotalTime>
  <Words>780</Words>
  <Application>Microsoft Office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Schoolbook</vt:lpstr>
      <vt:lpstr>Gill Sans MT</vt:lpstr>
      <vt:lpstr>Parcel</vt:lpstr>
      <vt:lpstr>Cenozoic Tectonics of the Western united states </vt:lpstr>
      <vt:lpstr>Purpose</vt:lpstr>
      <vt:lpstr>Background 1</vt:lpstr>
      <vt:lpstr>PowerPoint Presentation</vt:lpstr>
      <vt:lpstr>Death Valley Fault Zone </vt:lpstr>
      <vt:lpstr>Death Valley Fault Zone </vt:lpstr>
      <vt:lpstr>PowerPoint Presentation</vt:lpstr>
      <vt:lpstr>PowerPoint Presentation</vt:lpstr>
      <vt:lpstr>PowerPoint Presentation</vt:lpstr>
      <vt:lpstr>Interpretation</vt:lpstr>
      <vt:lpstr>Findings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and barometric constraints on the intrusive and unroofing history of the black mountains: Implications for timing, initial dip, and kinematics of detachment faulting in the death valley region, California</dc:title>
  <dc:creator>Neal Mankins</dc:creator>
  <cp:lastModifiedBy>Neal Mankins</cp:lastModifiedBy>
  <cp:revision>165</cp:revision>
  <dcterms:created xsi:type="dcterms:W3CDTF">2020-02-09T00:28:02Z</dcterms:created>
  <dcterms:modified xsi:type="dcterms:W3CDTF">2020-03-04T15:55:30Z</dcterms:modified>
</cp:coreProperties>
</file>